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4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Hospitals</c:v>
                </c:pt>
              </c:strCache>
            </c:strRef>
          </c:tx>
          <c:spPr>
            <a:solidFill>
              <a:srgbClr val="6C3CE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Pharma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Biotech</c:v>
                </c:pt>
              </c:strCache>
            </c:strRef>
          </c:tx>
          <c:spPr>
            <a:solidFill>
              <a:srgbClr val="F59E0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10B98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Telemedicine</c:v>
                </c:pt>
              </c:strCache>
            </c:strRef>
          </c:tx>
          <c:spPr>
            <a:solidFill>
              <a:srgbClr val="EF444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Sheet1!$F$2:$F$2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Research</c:v>
                </c:pt>
              </c:strCache>
            </c:strRef>
          </c:tx>
          <c:spPr>
            <a:solidFill>
              <a:srgbClr val="6C3CE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Adoption</c:v>
                  </c:pt>
                </c:lvl>
              </c:multiLvlStrCache>
            </c:multiLvlStrRef>
          </c:cat>
          <c:val>
            <c:numRef>
              <c:f>Sheet1!$G$2:$G$2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1E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B82F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Medical Imaging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6C3CE1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1E1E2E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35%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35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Radiology</c:v>
                </c:pt>
              </c:strCache>
            </c:strRef>
          </c:tx>
          <c:spPr>
            <a:solidFill>
              <a:srgbClr val="6C3CE1"/>
            </a:solidFill>
            <a:ln w="31750" cap="flat">
              <a:solidFill>
                <a:srgbClr val="6C3CE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6C3CE1"/>
              </a:solidFill>
              <a:ln w="9525" cap="flat">
                <a:solidFill>
                  <a:srgbClr val="6C3CE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</c:v>
                </c:pt>
                <c:pt idx="1">
                  <c:v>87</c:v>
                </c:pt>
                <c:pt idx="2">
                  <c:v>89</c:v>
                </c:pt>
                <c:pt idx="3">
                  <c:v>91</c:v>
                </c:pt>
                <c:pt idx="4">
                  <c:v>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Pathology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82</c:v>
                </c:pt>
                <c:pt idx="1">
                  <c:v>84</c:v>
                </c:pt>
                <c:pt idx="2">
                  <c:v>86</c:v>
                </c:pt>
                <c:pt idx="3">
                  <c:v>88</c:v>
                </c:pt>
                <c:pt idx="4">
                  <c:v>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Dermatology</c:v>
                </c:pt>
              </c:strCache>
            </c:strRef>
          </c:tx>
          <c:spPr>
            <a:solidFill>
              <a:srgbClr val="F59E0B"/>
            </a:solidFill>
            <a:ln w="31750" cap="flat">
              <a:solidFill>
                <a:srgbClr val="F59E0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59E0B"/>
              </a:solidFill>
              <a:ln w="9525" cap="flat">
                <a:solidFill>
                  <a:srgbClr val="F59E0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2022</c:v>
                  </c:pt>
                  <c:pt idx="1">
                    <c:v>2023</c:v>
                  </c:pt>
                  <c:pt idx="2">
                    <c:v>2024</c:v>
                  </c:pt>
                  <c:pt idx="3">
                    <c:v>2025</c:v>
                  </c:pt>
                  <c:pt idx="4">
                    <c:v>2026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78</c:v>
                </c:pt>
                <c:pt idx="1">
                  <c:v>80</c:v>
                </c:pt>
                <c:pt idx="2">
                  <c:v>83</c:v>
                </c:pt>
                <c:pt idx="3">
                  <c:v>86</c:v>
                </c:pt>
                <c:pt idx="4">
                  <c:v>90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1E2E"/>
                  </a:solidFill>
                  <a:latin typeface="Arial"/>
                </a:defRPr>
              </a:pPr>
            </a:p>
          </c:txPr>
          <c:dLblPos val="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B82F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AI‑Assisted Decisions</c:v>
                </c:pt>
              </c:strCache>
            </c:strRef>
          </c:tx>
          <c:spPr>
            <a:solidFill>
              <a:srgbClr val="6C3CE1"/>
            </a:solidFill>
            <a:ln w="31750" cap="flat">
              <a:solidFill>
                <a:srgbClr val="6C3CE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6C3CE1"/>
              </a:solidFill>
              <a:ln w="9525" cap="flat">
                <a:solidFill>
                  <a:srgbClr val="6C3CE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2025</c:v>
                  </c:pt>
                  <c:pt idx="1">
                    <c:v>2026</c:v>
                  </c:pt>
                  <c:pt idx="2">
                    <c:v>2027</c:v>
                  </c:pt>
                  <c:pt idx="3">
                    <c:v>2028</c:v>
                  </c:pt>
                  <c:pt idx="4">
                    <c:v>2029</c:v>
                  </c:pt>
                  <c:pt idx="5">
                    <c:v>2030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45</c:v>
                </c:pt>
                <c:pt idx="2">
                  <c:v>55</c:v>
                </c:pt>
                <c:pt idx="3">
                  <c:v>65</c:v>
                </c:pt>
                <c:pt idx="4">
                  <c:v>75</c:v>
                </c:pt>
                <c:pt idx="5">
                  <c:v>85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Decisions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E1E2E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2025</c:v>
                  </c:pt>
                  <c:pt idx="1">
                    <c:v>2026</c:v>
                  </c:pt>
                  <c:pt idx="2">
                    <c:v>2027</c:v>
                  </c:pt>
                  <c:pt idx="3">
                    <c:v>2028</c:v>
                  </c:pt>
                  <c:pt idx="4">
                    <c:v>2029</c:v>
                  </c:pt>
                  <c:pt idx="5">
                    <c:v>2030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</c:v>
                </c:pt>
                <c:pt idx="1">
                  <c:v>55</c:v>
                </c:pt>
                <c:pt idx="2">
                  <c:v>45</c:v>
                </c:pt>
                <c:pt idx="3">
                  <c:v>35</c:v>
                </c:pt>
                <c:pt idx="4">
                  <c:v>25</c:v>
                </c:pt>
                <c:pt idx="5">
                  <c:v>15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E1E2E"/>
                  </a:solidFill>
                  <a:latin typeface="Arial"/>
                </a:defRPr>
              </a:pPr>
            </a:p>
          </c:txPr>
          <c:dLblPos val="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B82F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to our presentation on AI in healthcare. We'll explore the key breakthroughs, data trends, challenges, and opportunities in this rapidly evolving field.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EarlyDetect AI demonstrates how deep learning can dramatically improve early cancer detection, saving lives through earlier intervention.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privacy and algorithm bias are our top concerns, but regulatory hurdles and physician adoption are also significant barriers.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four areas represent the most promising near‑term opportunities for AI to create value in healthcare.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2030, we expect AI‑first healthcare to be the norm, with continuous monitoring and precision treatment as standard.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recap: AI is delivering real value today, the market is exploding, challenges remain but are manageable, and the future is AI‑first healthcare.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for your attention. We're now happy to take any questions you may have.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We'll start with the current landscape, then dive into data, applications, challenges, and finally look ahead to what's next.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is no longer a futuristic concept — it's delivering tangible improvements today. A 40% reduction in diagnostic errors is just the beginning.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market is growing at an astonishing pace, nearly doubling each year. Diagnostics leads, but drug discovery and robotics are close behind.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Hospitals and telemedicine are leading adopters, while insurance lags. Biotech shows strong uptake for drug discovery.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Medical imaging remains the biggest focus, but EHR workflow automation is catching up fast.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pace of breakthroughs has accelerated dramatically in the last decade, with recent years seeing exponential progress.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platform has strengths — Watson leads in clinical accuracy, while NVIDIA excels at scalability.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diagnostic specialties show steady improvement, with radiology consistently leading. Dermatology is catching up rapidly.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C3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Healthcare: The Next Frontier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artificial intelligence is transforming diagnosis, treatment, and patient outcomes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029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0" y="62179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DeepSeek-V3.2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Study: AI‑Powered Early Cancer Detection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3657600" cy="1371600"/>
          </a:xfrm>
          <a:prstGeom prst="roundedRect">
            <a:avLst>
              <a:gd name="adj" fmla="val 13333"/>
            </a:avLst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8288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EarlyDetect AI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learning on 2M+ histopathology images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0" y="1645920"/>
            <a:ext cx="3657600" cy="731520"/>
          </a:xfrm>
          <a:prstGeom prst="roundedRect">
            <a:avLst>
              <a:gd name="adj" fmla="val 125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0" y="17373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0" y="20116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 of early‑stage cancers missed in screening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0" y="2560320"/>
            <a:ext cx="3657600" cy="731520"/>
          </a:xfrm>
          <a:prstGeom prst="roundedRect">
            <a:avLst>
              <a:gd name="adj" fmla="val 125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2651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2926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learning on 2M+ histopathology images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0" y="3474720"/>
            <a:ext cx="3657600" cy="731520"/>
          </a:xfrm>
          <a:prstGeom prst="roundedRect">
            <a:avLst>
              <a:gd name="adj" fmla="val 125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3566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 sensitivity, 30% earlier detection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50292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"This technology changed our screening protocol." – Dr. Maria Chen, Memorial Hospital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Clinical Oncology, 2025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 &amp; Risk Assessment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1828800" y="1828800"/>
            <a:ext cx="4572000" cy="0"/>
          </a:xfrm>
          <a:prstGeom prst="line">
            <a:avLst/>
          </a:prstGeom>
          <a:noFill/>
          <a:ln w="12700">
            <a:solidFill>
              <a:srgbClr val="1E1E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3657600"/>
            <a:ext cx="4572000" cy="0"/>
          </a:xfrm>
          <a:prstGeom prst="line">
            <a:avLst/>
          </a:prstGeom>
          <a:noFill/>
          <a:ln w="12700">
            <a:solidFill>
              <a:srgbClr val="1E1E2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0" y="1371600"/>
            <a:ext cx="0" cy="2743200"/>
          </a:xfrm>
          <a:prstGeom prst="line">
            <a:avLst/>
          </a:prstGeom>
          <a:noFill/>
          <a:ln w="12700">
            <a:solidFill>
              <a:srgbClr val="1E1E2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0" y="1371600"/>
            <a:ext cx="0" cy="2743200"/>
          </a:xfrm>
          <a:prstGeom prst="line">
            <a:avLst/>
          </a:prstGeom>
          <a:noFill/>
          <a:ln w="12700">
            <a:solidFill>
              <a:srgbClr val="1E1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64592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Impact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14400" y="347472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Impact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303520" y="9144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Probability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926080" y="9144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Probability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303520" y="2011680"/>
            <a:ext cx="548640" cy="54864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265176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560320"/>
            <a:ext cx="548640" cy="5486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0" y="32004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Algorithm Bias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0" y="3200400"/>
            <a:ext cx="548640" cy="5486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38404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Hurdles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017520" y="2743200"/>
            <a:ext cx="548640" cy="5486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0" y="33832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Costs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297680" y="3474720"/>
            <a:ext cx="548640" cy="5486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40480" y="41148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Physician Adoption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0" y="2743200"/>
            <a:ext cx="548640" cy="5486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0" y="33832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Explainability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assessment based on Deloitte 2025 survey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Opportunities Ahead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3657600" cy="1371600"/>
          </a:xfrm>
          <a:prstGeom prst="roundedRect">
            <a:avLst>
              <a:gd name="adj" fmla="val 100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1645920"/>
            <a:ext cx="3657600" cy="182880"/>
          </a:xfrm>
          <a:prstGeom prst="rect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20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Medicine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237744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AI‑driven treatment plans based on genomics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1645920"/>
            <a:ext cx="3657600" cy="1371600"/>
          </a:xfrm>
          <a:prstGeom prst="roundedRect">
            <a:avLst>
              <a:gd name="adj" fmla="val 100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1645920"/>
            <a:ext cx="3657600" cy="182880"/>
          </a:xfrm>
          <a:prstGeom prst="rect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1920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 Analytics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937760" y="237744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 hospital readmissions with risk scoring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474720"/>
            <a:ext cx="3657600" cy="1371600"/>
          </a:xfrm>
          <a:prstGeom prst="roundedRect">
            <a:avLst>
              <a:gd name="adj" fmla="val 100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3474720"/>
            <a:ext cx="3657600" cy="182880"/>
          </a:xfrm>
          <a:prstGeom prst="rect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749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Surgical Robotics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420624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assistance for complex procedures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754880" y="3474720"/>
            <a:ext cx="3657600" cy="1371600"/>
          </a:xfrm>
          <a:prstGeom prst="roundedRect">
            <a:avLst>
              <a:gd name="adj" fmla="val 10000"/>
            </a:avLst>
          </a:prstGeom>
          <a:solidFill>
            <a:srgbClr val="F8FAFC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54880" y="3474720"/>
            <a:ext cx="3657600" cy="182880"/>
          </a:xfrm>
          <a:prstGeom prst="rect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3749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 Repurposing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937760" y="420624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 find new uses for existing drugs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McKinsey analysis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2030 Outlook: AI‑First Healthcare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371600"/>
          <a:ext cx="73152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731520" y="4572000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97280" y="4572000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AI‑First Diagnosis becomes standard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731520" y="5120640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097280" y="5120640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Monitoring via wearables + AI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31520" y="5669280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097280" y="5669280"/>
            <a:ext cx="6949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Precision Treatment tailored to individual biology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Projection based on current adoption curves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457200" cy="457200"/>
          </a:xfrm>
          <a:prstGeom prst="ellipse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645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71600" y="16459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already reducing diagnostic errors by 40%+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2560320"/>
            <a:ext cx="457200" cy="457200"/>
          </a:xfrm>
          <a:prstGeom prst="ellipse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560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0" y="25603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growing at 45% CAGR – diagnostics leads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474720"/>
            <a:ext cx="457200" cy="457200"/>
          </a:xfrm>
          <a:prstGeom prst="ellipse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474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71600" y="34747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Biggest challenges: data privacy, bias, regulation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731520" y="4389120"/>
            <a:ext cx="457200" cy="457200"/>
          </a:xfrm>
          <a:prstGeom prst="ellipse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3891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371600" y="438912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is personalized, predictive, and AI‑first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of key insights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6C3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2860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0" y="34747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0" y="45720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Contact: ai‑healthcare@example.com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0" y="59436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DeepSeek‑V3.2 • 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73152" cy="2743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188720"/>
            <a:ext cx="274320" cy="2743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1887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current healthcare landscape &amp; AI adoption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1737360"/>
            <a:ext cx="274320" cy="2743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7373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17373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data: market size, growth rates, investment trends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286000"/>
            <a:ext cx="274320" cy="2743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2860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228600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applications: diagnostics, drug discovery, robotic surgery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2834640"/>
            <a:ext cx="274320" cy="2743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8346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28346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Challenges: ethics, regulation, data privacy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40080" y="3383280"/>
            <a:ext cx="274320" cy="2743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3832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05840" y="33832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outlook &amp; opportunities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 Healthcare Presentation | April 2026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AI in Healthcare Matters Now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 in diagnostic errors with AI assistance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114800" y="16459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data volume doubling every 3.2 years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114800" y="2194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Chronic disease burden increasing — AI can help manage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27432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physician shortage: AI augments capacity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NEJM Study 2025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Numbers: Market Explosion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$45.2B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AI in healthcare market size by 2026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36576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CAGR of 44.9% from 2023 to 2026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914400" y="4389120"/>
            <a:ext cx="731520" cy="731520"/>
          </a:xfrm>
          <a:prstGeom prst="ellipse">
            <a:avLst/>
          </a:prstGeom>
          <a:solidFill>
            <a:srgbClr val="6C3CE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43891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$18.3B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51206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0" y="4389120"/>
            <a:ext cx="731520" cy="731520"/>
          </a:xfrm>
          <a:prstGeom prst="ellipse">
            <a:avLst/>
          </a:prstGeom>
          <a:solidFill>
            <a:srgbClr val="6C3CE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0" y="43891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$12.1B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0" y="51206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 Discovery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4389120"/>
            <a:ext cx="731520" cy="731520"/>
          </a:xfrm>
          <a:prstGeom prst="ellipse">
            <a:avLst/>
          </a:prstGeom>
          <a:solidFill>
            <a:srgbClr val="6C3CE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438912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$8.7B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0" y="51206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MarketsandMarkets 2025 Report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Adoption by Healthcare Sector (2025)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3716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1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 of 500 healthcare organizations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AI Investments Are Going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1371600" y="1371600"/>
          <a:ext cx="54864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5303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3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Imaging dominates with 35% of investment</a:t>
            </a:r>
            <a:endParaRPr lang="en-US" sz="1600" dirty="0"/>
          </a:p>
        </p:txBody>
      </p:sp>
      <p:sp>
        <p:nvSpPr>
          <p:cNvPr id="6" name="Text 2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CB Insights 2025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 in AI Healthcare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2286000"/>
            <a:ext cx="457200" cy="457200"/>
          </a:xfrm>
          <a:prstGeom prst="ellipse">
            <a:avLst/>
          </a:prstGeom>
          <a:solidFill>
            <a:srgbClr val="6C3CE1"/>
          </a:solidFill>
          <a:ln w="38100">
            <a:solidFill>
              <a:srgbClr val="3B82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828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0" y="29260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FDA approval for AI diagnostic (IDx‑DR)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188720" y="2514600"/>
            <a:ext cx="128016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560320" y="2286000"/>
            <a:ext cx="457200" cy="457200"/>
          </a:xfrm>
          <a:prstGeom prst="ellipse">
            <a:avLst/>
          </a:prstGeom>
          <a:solidFill>
            <a:srgbClr val="6C3CE1"/>
          </a:solidFill>
          <a:ln w="381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560320" y="1828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828800" y="29260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DeepMind's AlphaFold solves protein folding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017520" y="2514600"/>
            <a:ext cx="128016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89120" y="2286000"/>
            <a:ext cx="457200" cy="457200"/>
          </a:xfrm>
          <a:prstGeom prst="ellipse">
            <a:avLst/>
          </a:prstGeom>
          <a:solidFill>
            <a:srgbClr val="6C3CE1"/>
          </a:solidFill>
          <a:ln w="3810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0" y="1828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57600" y="29260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GPT‑4 passes USMLE with &gt;90% accuracy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2514600"/>
            <a:ext cx="128016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286000"/>
            <a:ext cx="457200" cy="457200"/>
          </a:xfrm>
          <a:prstGeom prst="ellipse">
            <a:avLst/>
          </a:prstGeom>
          <a:solidFill>
            <a:srgbClr val="6C3CE1"/>
          </a:solidFill>
          <a:ln w="3810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0" y="1828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0" y="29260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autonomous robotic surgery approved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675120" y="2514600"/>
            <a:ext cx="1280160" cy="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046720" y="2286000"/>
            <a:ext cx="457200" cy="457200"/>
          </a:xfrm>
          <a:prstGeom prst="ellipse">
            <a:avLst/>
          </a:prstGeom>
          <a:solidFill>
            <a:srgbClr val="6C3CE1"/>
          </a:solidFill>
          <a:ln w="3810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46720" y="182880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315200" y="29260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AI‑assisted drug reduces trial time by 60%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FDA, Nature, NEJM sources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AI Healthcare Platforms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36576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Platform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Clinical Accuracy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Data Privacy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Integration Ease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Scalability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IBM Watson Health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Google Health AI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NVIDIA Clara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E1E2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Medium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4A3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solidFill>
            <a:srgbClr val="6C3CE1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572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8288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Accuracy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2004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Privacy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Ease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9436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0" y="1371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Scalability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Gartner 2025 analysis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1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Diagnostic Accuracy Over Time</a:t>
            </a:r>
            <a:endParaRPr lang="en-US" sz="2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3716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1"/>
          <p:cNvSpPr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Meta‑analysis of 120 clinical trials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Healthcare: The Next Frontier</dc:title>
  <dc:subject>PptxGenJS Presentation</dc:subject>
  <dc:creator>Generated with a one-shot workflow</dc:creator>
  <cp:lastModifiedBy>Generated with a one-shot workflow</cp:lastModifiedBy>
  <cp:revision>1</cp:revision>
  <dcterms:created xsi:type="dcterms:W3CDTF">2026-04-06T10:48:41Z</dcterms:created>
  <dcterms:modified xsi:type="dcterms:W3CDTF">2026-04-06T10:48:41Z</dcterms:modified>
</cp:coreProperties>
</file>